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3" r:id="rId3"/>
    <p:sldId id="298" r:id="rId4"/>
    <p:sldId id="284" r:id="rId5"/>
    <p:sldId id="288" r:id="rId6"/>
    <p:sldId id="287" r:id="rId7"/>
    <p:sldId id="285" r:id="rId8"/>
    <p:sldId id="289" r:id="rId9"/>
    <p:sldId id="290" r:id="rId10"/>
    <p:sldId id="291" r:id="rId11"/>
    <p:sldId id="292" r:id="rId12"/>
    <p:sldId id="293" r:id="rId13"/>
    <p:sldId id="294" r:id="rId14"/>
    <p:sldId id="296" r:id="rId15"/>
    <p:sldId id="295" r:id="rId16"/>
    <p:sldId id="297" r:id="rId17"/>
    <p:sldId id="299" r:id="rId1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C270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83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250CCC-C612-48F3-87AC-95895D44E56C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6008DE-8508-415C-B2E0-4292D5A6B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976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14E04DB-3ADA-4637-9F57-98205B3BBC0F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1A2A791-E326-48A6-8CDF-845160FCE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53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148E14E-6D11-4067-9013-D77A9F5E5AD4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4F91CC5-7B3B-4755-952F-A3C97BEB28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91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EF129C0-0EDA-4F36-8328-26C20FFC319D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855189-8F74-4780-92D7-7190B6EDC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60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0B4B709-3E47-4268-8D5B-9E658ED4FD19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1CC34F-CFD1-4059-B34F-D43C11941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76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45E3B60-28FC-4386-AE26-885ED4E272CF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660EDBF-43C6-4A15-A5FE-87A6A7DA7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7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03506C-6356-40D8-9C8B-1C5631AA8BDC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874B6AE-80DD-49DA-853C-3CBFA6EA2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94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86A43BE-6267-422B-957D-9C65ECF5CF7E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9665BE7-3346-4173-BB12-C44E45422B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11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BF4805-1A0E-4ECC-8946-4602E716A159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836908-9EF8-421E-A97C-2B8FE8E49B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84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5E081CE-E653-4BAC-A1CE-8F0A46FCA3CF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801EC56-8D66-4049-B69E-B1691C0EC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32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42141D0-314C-4EE5-9D9A-FAB7117D95B2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A8EF9ED-79EB-4B32-9842-74DE79DE6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1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 userDrawn="1"/>
        </p:nvSpPr>
        <p:spPr>
          <a:xfrm>
            <a:off x="952500" y="285750"/>
            <a:ext cx="10953751" cy="6357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7" name="Прямоугольник 6"/>
          <p:cNvSpPr>
            <a:spLocks noChangeArrowheads="1"/>
          </p:cNvSpPr>
          <p:nvPr userDrawn="1"/>
        </p:nvSpPr>
        <p:spPr bwMode="auto">
          <a:xfrm>
            <a:off x="0" y="6642100"/>
            <a:ext cx="2000251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800">
                <a:solidFill>
                  <a:srgbClr val="87BBFF"/>
                </a:solidFill>
                <a:latin typeface="Times New Roman" pitchFamily="18" charset="0"/>
                <a:cs typeface="Times New Roman" pitchFamily="18" charset="0"/>
              </a:rPr>
              <a:t>© Фокина Лидия Петровна </a:t>
            </a:r>
          </a:p>
        </p:txBody>
      </p:sp>
      <p:grpSp>
        <p:nvGrpSpPr>
          <p:cNvPr id="1028" name="Группа 7"/>
          <p:cNvGrpSpPr>
            <a:grpSpLocks/>
          </p:cNvGrpSpPr>
          <p:nvPr userDrawn="1"/>
        </p:nvGrpSpPr>
        <p:grpSpPr bwMode="auto">
          <a:xfrm rot="10800000">
            <a:off x="476251" y="6146801"/>
            <a:ext cx="1094316" cy="250825"/>
            <a:chOff x="2714612" y="1428736"/>
            <a:chExt cx="2857520" cy="785818"/>
          </a:xfrm>
        </p:grpSpPr>
        <p:sp>
          <p:nvSpPr>
            <p:cNvPr id="9" name="Овал 8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29" name="Группа 13"/>
          <p:cNvGrpSpPr>
            <a:grpSpLocks/>
          </p:cNvGrpSpPr>
          <p:nvPr userDrawn="1"/>
        </p:nvGrpSpPr>
        <p:grpSpPr bwMode="auto">
          <a:xfrm rot="10800000">
            <a:off x="476251" y="5435601"/>
            <a:ext cx="1094316" cy="250825"/>
            <a:chOff x="2714612" y="1428736"/>
            <a:chExt cx="2857520" cy="785818"/>
          </a:xfrm>
        </p:grpSpPr>
        <p:sp>
          <p:nvSpPr>
            <p:cNvPr id="15" name="Овал 14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30" name="Группа 86"/>
          <p:cNvGrpSpPr>
            <a:grpSpLocks/>
          </p:cNvGrpSpPr>
          <p:nvPr userDrawn="1"/>
        </p:nvGrpSpPr>
        <p:grpSpPr bwMode="auto">
          <a:xfrm rot="10800000">
            <a:off x="476251" y="4725989"/>
            <a:ext cx="1094316" cy="249237"/>
            <a:chOff x="2714612" y="1428736"/>
            <a:chExt cx="2857520" cy="785818"/>
          </a:xfrm>
        </p:grpSpPr>
        <p:sp>
          <p:nvSpPr>
            <p:cNvPr id="88" name="Овал 8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31" name="Группа 92"/>
          <p:cNvGrpSpPr>
            <a:grpSpLocks/>
          </p:cNvGrpSpPr>
          <p:nvPr userDrawn="1"/>
        </p:nvGrpSpPr>
        <p:grpSpPr bwMode="auto">
          <a:xfrm rot="10800000">
            <a:off x="476251" y="4014789"/>
            <a:ext cx="1094316" cy="249237"/>
            <a:chOff x="2714612" y="1428736"/>
            <a:chExt cx="2857520" cy="785818"/>
          </a:xfrm>
        </p:grpSpPr>
        <p:sp>
          <p:nvSpPr>
            <p:cNvPr id="94" name="Овал 9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8" name="Скругленный прямоугольник 9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32" name="Группа 98"/>
          <p:cNvGrpSpPr>
            <a:grpSpLocks/>
          </p:cNvGrpSpPr>
          <p:nvPr userDrawn="1"/>
        </p:nvGrpSpPr>
        <p:grpSpPr bwMode="auto">
          <a:xfrm rot="10800000">
            <a:off x="476251" y="3303589"/>
            <a:ext cx="1094316" cy="250825"/>
            <a:chOff x="2714612" y="1428736"/>
            <a:chExt cx="2857520" cy="785818"/>
          </a:xfrm>
        </p:grpSpPr>
        <p:sp>
          <p:nvSpPr>
            <p:cNvPr id="100" name="Овал 99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4" name="Скругленный прямоугольник 103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33" name="Группа 104"/>
          <p:cNvGrpSpPr>
            <a:grpSpLocks/>
          </p:cNvGrpSpPr>
          <p:nvPr userDrawn="1"/>
        </p:nvGrpSpPr>
        <p:grpSpPr bwMode="auto">
          <a:xfrm rot="10800000">
            <a:off x="476251" y="2592389"/>
            <a:ext cx="1094316" cy="250825"/>
            <a:chOff x="2714612" y="1428736"/>
            <a:chExt cx="2857520" cy="785818"/>
          </a:xfrm>
        </p:grpSpPr>
        <p:sp>
          <p:nvSpPr>
            <p:cNvPr id="106" name="Овал 105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0" name="Скругленный прямоугольник 109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34" name="Группа 110"/>
          <p:cNvGrpSpPr>
            <a:grpSpLocks/>
          </p:cNvGrpSpPr>
          <p:nvPr userDrawn="1"/>
        </p:nvGrpSpPr>
        <p:grpSpPr bwMode="auto">
          <a:xfrm rot="10800000">
            <a:off x="476251" y="1882775"/>
            <a:ext cx="1094316" cy="249238"/>
            <a:chOff x="2714612" y="1428736"/>
            <a:chExt cx="2857520" cy="785818"/>
          </a:xfrm>
        </p:grpSpPr>
        <p:sp>
          <p:nvSpPr>
            <p:cNvPr id="112" name="Овал 111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6" name="Скругленный прямоугольник 115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35" name="Группа 116"/>
          <p:cNvGrpSpPr>
            <a:grpSpLocks/>
          </p:cNvGrpSpPr>
          <p:nvPr userDrawn="1"/>
        </p:nvGrpSpPr>
        <p:grpSpPr bwMode="auto">
          <a:xfrm rot="10800000">
            <a:off x="476251" y="1171575"/>
            <a:ext cx="1094316" cy="249238"/>
            <a:chOff x="2714612" y="1428736"/>
            <a:chExt cx="2857520" cy="785818"/>
          </a:xfrm>
        </p:grpSpPr>
        <p:sp>
          <p:nvSpPr>
            <p:cNvPr id="118" name="Овал 1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2" name="Скругленный прямоугольник 12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36" name="Группа 122"/>
          <p:cNvGrpSpPr>
            <a:grpSpLocks/>
          </p:cNvGrpSpPr>
          <p:nvPr userDrawn="1"/>
        </p:nvGrpSpPr>
        <p:grpSpPr bwMode="auto">
          <a:xfrm rot="10800000">
            <a:off x="476251" y="460376"/>
            <a:ext cx="1094316" cy="250825"/>
            <a:chOff x="2714612" y="1428736"/>
            <a:chExt cx="2857520" cy="785818"/>
          </a:xfrm>
        </p:grpSpPr>
        <p:sp>
          <p:nvSpPr>
            <p:cNvPr id="124" name="Овал 12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8" name="Скругленный прямоугольник 12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567608" y="1916832"/>
            <a:ext cx="7561262" cy="15843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формирования креативного мышления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8695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330326"/>
            <a:ext cx="7504112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5" name="Заголовок 2"/>
          <p:cNvSpPr>
            <a:spLocks noGrp="1"/>
          </p:cNvSpPr>
          <p:nvPr>
            <p:ph type="ctrTitle"/>
          </p:nvPr>
        </p:nvSpPr>
        <p:spPr bwMode="auto">
          <a:xfrm>
            <a:off x="2600325" y="476251"/>
            <a:ext cx="7772400" cy="1008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Открытые задачи</a:t>
            </a: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6913564" y="1557339"/>
            <a:ext cx="3754437" cy="4352925"/>
          </a:xfrm>
          <a:prstGeom prst="rect">
            <a:avLst/>
          </a:prstGeo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738" y="1600201"/>
            <a:ext cx="7631112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7" b="15642"/>
          <a:stretch>
            <a:fillRect/>
          </a:stretch>
        </p:blipFill>
        <p:spPr bwMode="auto">
          <a:xfrm>
            <a:off x="3000376" y="4862513"/>
            <a:ext cx="31464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9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495550" y="476251"/>
            <a:ext cx="7772400" cy="936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0200" y="1268413"/>
            <a:ext cx="7272338" cy="175260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 городами Владикавказ и Краснодар 508 км. Из Владикавказа выехал автомобиль «Тойота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Камри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а из Краснодара - автомобиль «Лада-Приора». Какое расстояние будет между ними через 1час, если каждая машина будет ехать с максимальной скорость?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справки: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автомобиль «Тойота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Камри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развивает скорость 210 км/ч, а автомобиль «Лада-Приора» - 190 км/ч.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0" b="13889"/>
          <a:stretch>
            <a:fillRect/>
          </a:stretch>
        </p:blipFill>
        <p:spPr bwMode="auto">
          <a:xfrm>
            <a:off x="6465888" y="4652963"/>
            <a:ext cx="3535362" cy="185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/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7" b="2"/>
          <a:stretch>
            <a:fillRect/>
          </a:stretch>
        </p:blipFill>
        <p:spPr bwMode="auto">
          <a:xfrm>
            <a:off x="2632076" y="2560638"/>
            <a:ext cx="3527425" cy="243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1549400"/>
            <a:ext cx="3876675" cy="480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 bwMode="auto">
          <a:xfrm>
            <a:off x="1992313" y="130175"/>
            <a:ext cx="8229600" cy="63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Кроссенс </a:t>
            </a: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-«пересечение смыслов»</a:t>
            </a:r>
            <a:endParaRPr lang="ru-RU" sz="3600">
              <a:solidFill>
                <a:srgbClr val="002060"/>
              </a:solidFill>
            </a:endParaRPr>
          </a:p>
        </p:txBody>
      </p:sp>
      <p:sp>
        <p:nvSpPr>
          <p:cNvPr id="26627" name="AutoShape 6" descr="Золотой ключик или приключения Буратино - Русские сказки - «Ларец сказок»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r="10928"/>
          <a:stretch>
            <a:fillRect/>
          </a:stretch>
        </p:blipFill>
        <p:spPr bwMode="auto">
          <a:xfrm>
            <a:off x="3049588" y="1774825"/>
            <a:ext cx="2932112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9" name="AutoShape 10" descr="Табуретка деревянная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6630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0" t="9731" r="24577" b="5843"/>
          <a:stretch>
            <a:fillRect/>
          </a:stretch>
        </p:blipFill>
        <p:spPr bwMode="auto">
          <a:xfrm>
            <a:off x="6469063" y="2279651"/>
            <a:ext cx="2741612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 bwMode="auto">
          <a:xfrm>
            <a:off x="1992313" y="130175"/>
            <a:ext cx="8229600" cy="63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Кроссенс </a:t>
            </a:r>
            <a:endParaRPr lang="ru-RU" sz="6000"/>
          </a:p>
        </p:txBody>
      </p:sp>
      <p:pic>
        <p:nvPicPr>
          <p:cNvPr id="27651" name="Рисунок 4" descr="C:\Users\1\Desktop\гага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3"/>
          <a:stretch>
            <a:fillRect/>
          </a:stretch>
        </p:blipFill>
        <p:spPr bwMode="auto">
          <a:xfrm>
            <a:off x="3935761" y="1187450"/>
            <a:ext cx="2399954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2" y="3719513"/>
            <a:ext cx="2403128" cy="252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3" name="Рисунок 6" descr="C:\Users\1\Desktop\гагари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713" y="1187451"/>
            <a:ext cx="2424582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8"/>
          <a:stretch>
            <a:fillRect/>
          </a:stretch>
        </p:blipFill>
        <p:spPr bwMode="auto">
          <a:xfrm>
            <a:off x="6335712" y="3695701"/>
            <a:ext cx="2424583" cy="252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 bwMode="auto">
          <a:xfrm>
            <a:off x="695400" y="476672"/>
            <a:ext cx="109728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b="1" dirty="0">
                <a:solidFill>
                  <a:srgbClr val="FF0000"/>
                </a:solidFill>
              </a:rPr>
              <a:t>Где же можно применять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 этот приём?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8675" name="Подзаголовок 2"/>
          <p:cNvSpPr>
            <a:spLocks noGrp="1"/>
          </p:cNvSpPr>
          <p:nvPr>
            <p:ph type="subTitle" idx="4294967295"/>
          </p:nvPr>
        </p:nvSpPr>
        <p:spPr bwMode="auto">
          <a:xfrm>
            <a:off x="2351584" y="1700808"/>
            <a:ext cx="8064895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lnSpc>
                <a:spcPct val="115000"/>
              </a:lnSpc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домашнего задания; </a:t>
            </a:r>
          </a:p>
          <a:p>
            <a:pPr algn="just" eaLnBrk="1" hangingPunct="1">
              <a:lnSpc>
                <a:spcPct val="115000"/>
              </a:lnSpc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формулировка темы урока, постановка цели урока; </a:t>
            </a:r>
          </a:p>
          <a:p>
            <a:pPr algn="just" eaLnBrk="1" hangingPunct="1">
              <a:lnSpc>
                <a:spcPct val="115000"/>
              </a:lnSpc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построение структуры урока</a:t>
            </a:r>
          </a:p>
          <a:p>
            <a:pPr algn="just" eaLnBrk="1" hangingPunct="1">
              <a:lnSpc>
                <a:spcPct val="115000"/>
              </a:lnSpc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обобщение материала, закрепление; </a:t>
            </a:r>
          </a:p>
          <a:p>
            <a:pPr algn="just" eaLnBrk="1" hangingPunct="1">
              <a:lnSpc>
                <a:spcPct val="115000"/>
              </a:lnSpc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групповой работы; </a:t>
            </a:r>
          </a:p>
          <a:p>
            <a:pPr algn="just" eaLnBrk="1" hangingPunct="1">
              <a:lnSpc>
                <a:spcPct val="115000"/>
              </a:lnSpc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творческое домашнее задание.</a:t>
            </a:r>
          </a:p>
          <a:p>
            <a:pPr algn="just" eaLnBrk="1" hangingPunct="1">
              <a:lnSpc>
                <a:spcPct val="115000"/>
              </a:lnSpc>
              <a:buFont typeface="Arial" charset="0"/>
              <a:buNone/>
            </a:pP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художник PNG рисунок, картинки и пнг прозрачный для бесплатной загрузки |  Pngtre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1916114"/>
            <a:ext cx="4081463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3" t="4295" r="17500" b="4649"/>
          <a:stretch>
            <a:fillRect/>
          </a:stretch>
        </p:blipFill>
        <p:spPr bwMode="auto">
          <a:xfrm>
            <a:off x="6654801" y="1639888"/>
            <a:ext cx="3700463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Заголовок 2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«Лучший художник»</a:t>
            </a:r>
          </a:p>
        </p:txBody>
      </p:sp>
    </p:spTree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495550" y="476251"/>
            <a:ext cx="80645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творческих успехов!</a:t>
            </a:r>
          </a:p>
        </p:txBody>
      </p:sp>
      <p:sp>
        <p:nvSpPr>
          <p:cNvPr id="30723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3143251" y="5422900"/>
            <a:ext cx="7089775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700808"/>
            <a:ext cx="5040560" cy="351067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495550" y="4724401"/>
            <a:ext cx="77724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Томас Алва Эдисон 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создал и запатентовал  больше 4-х тысяч (!) изобретений 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333376"/>
            <a:ext cx="6337300" cy="424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2495550" y="692150"/>
            <a:ext cx="7704138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Креативное мышление —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компонент функциональный грамотности, под которым понимают умение человека использовать свое воображение для выработки и совершенствования идей, формирования нового знания, решения задач, с которыми он не сталкивался раньше.</a:t>
            </a:r>
          </a:p>
        </p:txBody>
      </p:sp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13" y="5157789"/>
            <a:ext cx="3757612" cy="13620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i="1" dirty="0">
                <a:solidFill>
                  <a:srgbClr val="FF0000"/>
                </a:solidFill>
              </a:rPr>
              <a:t>п</a:t>
            </a:r>
            <a:r>
              <a:rPr lang="ru-RU" i="1" dirty="0">
                <a:solidFill>
                  <a:srgbClr val="FF0000"/>
                </a:solidFill>
              </a:rPr>
              <a:t>ол </a:t>
            </a:r>
            <a:r>
              <a:rPr lang="ru-RU" sz="4800" i="1" dirty="0" err="1">
                <a:solidFill>
                  <a:srgbClr val="FF0000"/>
                </a:solidFill>
              </a:rPr>
              <a:t>т</a:t>
            </a:r>
            <a:r>
              <a:rPr lang="ru-RU" i="1" dirty="0" err="1">
                <a:solidFill>
                  <a:srgbClr val="FF0000"/>
                </a:solidFill>
              </a:rPr>
              <a:t>орренс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35725" y="1557338"/>
            <a:ext cx="4211638" cy="3816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Креативно мыслить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- это значит копать глубже, смотреть лучше, исправлять ошибки, беседовать с кошкой, нырять в глубину, проходить сквозь стены, зажигать солнце, строить замок на песке, приветствовать будущее.»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6" r="31021"/>
          <a:stretch/>
        </p:blipFill>
        <p:spPr bwMode="auto">
          <a:xfrm>
            <a:off x="3071664" y="548681"/>
            <a:ext cx="3178629" cy="4448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2403475" y="384175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 на креативность</a:t>
            </a:r>
          </a:p>
        </p:txBody>
      </p:sp>
      <p:pic>
        <p:nvPicPr>
          <p:cNvPr id="18435" name="Рисунок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57" r="48380"/>
          <a:stretch>
            <a:fillRect/>
          </a:stretch>
        </p:blipFill>
        <p:spPr bwMode="auto">
          <a:xfrm>
            <a:off x="3287713" y="1557339"/>
            <a:ext cx="6621462" cy="4244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1\Desktop\Безымянный.jpg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836712"/>
            <a:ext cx="8091213" cy="547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6" r="10497"/>
          <a:stretch>
            <a:fillRect/>
          </a:stretch>
        </p:blipFill>
        <p:spPr bwMode="auto">
          <a:xfrm>
            <a:off x="4727575" y="3155951"/>
            <a:ext cx="2736850" cy="349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-171450"/>
            <a:ext cx="7505700" cy="507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Заголовок 2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Ассоциации (5+5)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711451" y="1196976"/>
            <a:ext cx="3668713" cy="4424363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Напишите 5 прилагательных, которые наиболее подходят к предмету: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горький, вкусный, бельгийский , натуральный , развесной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913564" y="1196976"/>
            <a:ext cx="3754437" cy="4352925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Напишите еще 5 прилагательных, которые абсолютно не подходят: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стеклянный, плюшевый,           летний, загадочный, жареный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330326"/>
            <a:ext cx="7504112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Заголовок 2"/>
          <p:cNvSpPr>
            <a:spLocks noGrp="1"/>
          </p:cNvSpPr>
          <p:nvPr>
            <p:ph type="title"/>
          </p:nvPr>
        </p:nvSpPr>
        <p:spPr bwMode="auto">
          <a:xfrm>
            <a:off x="2640014" y="274638"/>
            <a:ext cx="8027987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Необычные ассоциации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786064" y="1412875"/>
            <a:ext cx="3667125" cy="442595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664325" y="1557339"/>
            <a:ext cx="3754438" cy="4352925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341438"/>
            <a:ext cx="133191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9" y="3906839"/>
            <a:ext cx="1836737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1365250"/>
            <a:ext cx="2016125" cy="268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4149726"/>
            <a:ext cx="3452813" cy="194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330326"/>
            <a:ext cx="7504112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Заголовок 2"/>
          <p:cNvSpPr>
            <a:spLocks noGrp="1"/>
          </p:cNvSpPr>
          <p:nvPr>
            <p:ph type="title"/>
          </p:nvPr>
        </p:nvSpPr>
        <p:spPr bwMode="auto">
          <a:xfrm>
            <a:off x="2640014" y="274638"/>
            <a:ext cx="8027987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Безумства архитектора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786064" y="1412875"/>
            <a:ext cx="3667125" cy="442595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664325" y="1557339"/>
            <a:ext cx="3754438" cy="4352925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3" y="1334504"/>
            <a:ext cx="4557069" cy="3038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5" name="Прямоугольник 1"/>
          <p:cNvSpPr>
            <a:spLocks noChangeArrowheads="1"/>
          </p:cNvSpPr>
          <p:nvPr/>
        </p:nvSpPr>
        <p:spPr bwMode="auto">
          <a:xfrm>
            <a:off x="3359151" y="4868864"/>
            <a:ext cx="66976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Записать  на лист 5 существительных, любых.</a:t>
            </a:r>
          </a:p>
        </p:txBody>
      </p:sp>
    </p:spTree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2719</TotalTime>
  <Words>202</Words>
  <Application>Microsoft Office PowerPoint</Application>
  <PresentationFormat>Широкоэкранный</PresentationFormat>
  <Paragraphs>59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Томас Алва Эдисон создал и запатентовал  больше 4-х тысяч (!) изобретений </vt:lpstr>
      <vt:lpstr>Креативное мышление —  компонент функциональный грамотности, под которым понимают умение человека использовать свое воображение для выработки и совершенствования идей, формирования нового знания, решения задач, с которыми он не сталкивался раньше.</vt:lpstr>
      <vt:lpstr>пол торренс   </vt:lpstr>
      <vt:lpstr>Тест на креативность</vt:lpstr>
      <vt:lpstr>Презентация PowerPoint</vt:lpstr>
      <vt:lpstr>Ассоциации (5+5) </vt:lpstr>
      <vt:lpstr>Необычные ассоциации</vt:lpstr>
      <vt:lpstr>Безумства архитектора</vt:lpstr>
      <vt:lpstr>Открытые задачи</vt:lpstr>
      <vt:lpstr>Задача</vt:lpstr>
      <vt:lpstr>Задача</vt:lpstr>
      <vt:lpstr> Кроссенс -«пересечение смыслов»</vt:lpstr>
      <vt:lpstr>Кроссенс </vt:lpstr>
      <vt:lpstr>Где же можно применять  этот приём? </vt:lpstr>
      <vt:lpstr>«Лучший художник»</vt:lpstr>
      <vt:lpstr>Желаю творческих успехов!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!</cp:lastModifiedBy>
  <cp:revision>79</cp:revision>
  <dcterms:created xsi:type="dcterms:W3CDTF">2014-11-22T17:16:34Z</dcterms:created>
  <dcterms:modified xsi:type="dcterms:W3CDTF">2024-11-13T12:02:50Z</dcterms:modified>
</cp:coreProperties>
</file>